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279" r:id="rId5"/>
    <p:sldId id="258" r:id="rId6"/>
    <p:sldId id="256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80" r:id="rId18"/>
    <p:sldId id="282" r:id="rId19"/>
    <p:sldId id="283" r:id="rId20"/>
    <p:sldId id="284" r:id="rId21"/>
    <p:sldId id="285" r:id="rId22"/>
    <p:sldId id="286" r:id="rId23"/>
    <p:sldId id="268" r:id="rId24"/>
    <p:sldId id="272" r:id="rId25"/>
    <p:sldId id="274" r:id="rId26"/>
    <p:sldId id="273" r:id="rId27"/>
    <p:sldId id="275" r:id="rId28"/>
    <p:sldId id="276" r:id="rId29"/>
    <p:sldId id="277" r:id="rId30"/>
    <p:sldId id="278" r:id="rId31"/>
    <p:sldId id="269" r:id="rId32"/>
    <p:sldId id="270" r:id="rId33"/>
    <p:sldId id="27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dice" id="{0FCF7C63-03A0-48C6-B6DA-587A6829B10E}">
          <p14:sldIdLst>
            <p14:sldId id="279"/>
          </p14:sldIdLst>
        </p14:section>
        <p14:section name="GPIO" id="{1D33EBF7-02E3-49A8-86B3-15C72FDEB402}">
          <p14:sldIdLst>
            <p14:sldId id="258"/>
            <p14:sldId id="256"/>
            <p14:sldId id="257"/>
          </p14:sldIdLst>
        </p14:section>
        <p14:section name="PLL y clock" id="{80692DCA-BAE9-464E-8799-C097298BB266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Systick" id="{BCE148C3-F4D6-48B5-ADEF-99D2C17C56DA}">
          <p14:sldIdLst>
            <p14:sldId id="265"/>
            <p14:sldId id="266"/>
            <p14:sldId id="267"/>
          </p14:sldIdLst>
        </p14:section>
        <p14:section name="DMA" id="{DCE703AA-C290-4D5E-966C-3FCD863DDC30}">
          <p14:sldIdLst>
            <p14:sldId id="280"/>
            <p14:sldId id="282"/>
            <p14:sldId id="283"/>
            <p14:sldId id="284"/>
            <p14:sldId id="285"/>
            <p14:sldId id="286"/>
          </p14:sldIdLst>
        </p14:section>
        <p14:section name="ADC" id="{324E7A5A-DC02-4DB1-B7E3-75A8CA44BACA}">
          <p14:sldIdLst>
            <p14:sldId id="268"/>
            <p14:sldId id="272"/>
            <p14:sldId id="274"/>
            <p14:sldId id="273"/>
            <p14:sldId id="275"/>
            <p14:sldId id="276"/>
            <p14:sldId id="277"/>
            <p14:sldId id="278"/>
          </p14:sldIdLst>
        </p14:section>
        <p14:section name="Pines" id="{0FC8A8AB-CD31-4BA7-AD6C-C927D1B03715}">
          <p14:sldIdLst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5F5F5F"/>
    <a:srgbClr val="F69F48"/>
    <a:srgbClr val="99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52943-917D-4860-84C7-3623A0F1055D}" v="43" dt="2020-12-31T02:10:17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936" y="30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ABDFB-AE22-4AC2-BFFF-04FC0EAA1E47}" type="datetimeFigureOut">
              <a:rPr lang="es-AR" smtClean="0"/>
              <a:t>2/1/2021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B58DE-1D05-4F84-A854-40C8EBDAAB8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770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B58DE-1D05-4F84-A854-40C8EBDAAB8F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32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117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389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1605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359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359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8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862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7817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883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551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32E74B4E-134C-4BCF-9C80-72210643FBBA}"/>
              </a:ext>
            </a:extLst>
          </p:cNvPr>
          <p:cNvSpPr/>
          <p:nvPr userDrawn="1"/>
        </p:nvSpPr>
        <p:spPr>
          <a:xfrm>
            <a:off x="1576569" y="1403604"/>
            <a:ext cx="9035716" cy="320858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D4CF7A-686B-4F86-8580-B07487F3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164607"/>
            <a:ext cx="9035716" cy="1686576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8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7954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8D9683-4FD4-4AE1-B143-EA62B664584A}" type="datetimeFigureOut">
              <a:rPr lang="es-AR" smtClean="0"/>
              <a:t>1/1/2021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71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2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20.xml"/><Relationship Id="rId4" Type="http://schemas.openxmlformats.org/officeDocument/2006/relationships/slide" Target="slide2.xml"/><Relationship Id="rId9" Type="http://schemas.openxmlformats.org/officeDocument/2006/relationships/image" Target="../media/image5.png"/><Relationship Id="rId14" Type="http://schemas.openxmlformats.org/officeDocument/2006/relationships/slide" Target="slide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4BB62-58B3-4805-8A2D-E175B434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Selección de </a:t>
            </a:r>
            <a:r>
              <a:rPr lang="es-ES" dirty="0" err="1"/>
              <a:t>datasheet</a:t>
            </a:r>
            <a:r>
              <a:rPr lang="es-ES" dirty="0"/>
              <a:t> STM32F103C8</a:t>
            </a: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A1DFC6-5578-4068-9E5A-777E2ADD8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Registros e información para programar</a:t>
            </a:r>
            <a:endParaRPr lang="es-AR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4" name="Vista general de sección 23">
                <a:extLst>
                  <a:ext uri="{FF2B5EF4-FFF2-40B4-BE49-F238E27FC236}">
                    <a16:creationId xmlns:a16="http://schemas.microsoft.com/office/drawing/2014/main" id="{0279DD83-21A2-4ABB-A04A-3113D84893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4947102"/>
                  </p:ext>
                </p:extLst>
              </p:nvPr>
            </p:nvGraphicFramePr>
            <p:xfrm>
              <a:off x="4352925" y="419099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1D33EBF7-02E3-49A8-86B3-15C72FDEB402}">
                    <psez:zmPr id="{57856844-B58F-4F5D-AE7C-F6D314F0E44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4" name="Vista general de sección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279DD83-21A2-4ABB-A04A-3113D8489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925" y="419099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6" name="Vista general de sección 25">
                <a:extLst>
                  <a:ext uri="{FF2B5EF4-FFF2-40B4-BE49-F238E27FC236}">
                    <a16:creationId xmlns:a16="http://schemas.microsoft.com/office/drawing/2014/main" id="{2C453493-6F35-462B-9058-654A625E45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690900"/>
                  </p:ext>
                </p:extLst>
              </p:nvPr>
            </p:nvGraphicFramePr>
            <p:xfrm>
              <a:off x="4352925" y="1944831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80692DCA-BAE9-464E-8799-C097298BB266}">
                    <psez:zmPr id="{BEDB6D17-1F27-49F9-85A4-CC6FA4FDEFA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6" name="Vista general de sección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C453493-6F35-462B-9058-654A625E45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2925" y="1944831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8" name="Vista general de sección 27">
                <a:extLst>
                  <a:ext uri="{FF2B5EF4-FFF2-40B4-BE49-F238E27FC236}">
                    <a16:creationId xmlns:a16="http://schemas.microsoft.com/office/drawing/2014/main" id="{D3133598-C232-4DC9-96F9-58209F09C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681206"/>
                  </p:ext>
                </p:extLst>
              </p:nvPr>
            </p:nvGraphicFramePr>
            <p:xfrm>
              <a:off x="4352925" y="3470563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BCE148C3-F4D6-48B5-ADEF-99D2C17C56DA}">
                    <psez:zmPr id="{D75007F2-F77A-4AAB-8033-EB405244D0E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8" name="Vista general de sección 2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3133598-C232-4DC9-96F9-58209F09C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2925" y="3470563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0" name="Vista general de sección 29">
                <a:extLst>
                  <a:ext uri="{FF2B5EF4-FFF2-40B4-BE49-F238E27FC236}">
                    <a16:creationId xmlns:a16="http://schemas.microsoft.com/office/drawing/2014/main" id="{76E7DA91-DDF2-45D3-BDEE-3C897A553E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9144501"/>
                  </p:ext>
                </p:extLst>
              </p:nvPr>
            </p:nvGraphicFramePr>
            <p:xfrm>
              <a:off x="4352925" y="4986944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324E7A5A-DC02-4DB1-B7E3-75A8CA44BACA}">
                    <psez:zmPr id="{C22CD5C1-FDD1-45B7-A9D3-5DCA0DAE88E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0" name="Vista general de sección 2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6E7DA91-DDF2-45D3-BDEE-3C897A553E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2925" y="4986944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2" name="Vista general de sección 31">
                <a:extLst>
                  <a:ext uri="{FF2B5EF4-FFF2-40B4-BE49-F238E27FC236}">
                    <a16:creationId xmlns:a16="http://schemas.microsoft.com/office/drawing/2014/main" id="{C69B96FA-CF3B-4413-B118-C6A9FC5CB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9328483"/>
                  </p:ext>
                </p:extLst>
              </p:nvPr>
            </p:nvGraphicFramePr>
            <p:xfrm>
              <a:off x="9647130" y="4986944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0FC8A8AB-CD31-4BA7-AD6C-C927D1B03715}">
                    <psez:zmPr id="{5D7494F3-3B2F-4655-BB14-D777281FC8CE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2" name="Vista general de sección 3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69B96FA-CF3B-4413-B118-C6A9FC5CB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47130" y="4986944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4" name="Vista general de sección 33">
                <a:extLst>
                  <a:ext uri="{FF2B5EF4-FFF2-40B4-BE49-F238E27FC236}">
                    <a16:creationId xmlns:a16="http://schemas.microsoft.com/office/drawing/2014/main" id="{F5278CFD-039E-4BA8-945E-B604150231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4576023"/>
                  </p:ext>
                </p:extLst>
              </p:nvPr>
            </p:nvGraphicFramePr>
            <p:xfrm>
              <a:off x="7000028" y="419099"/>
              <a:ext cx="2343573" cy="1318260"/>
            </p:xfrm>
            <a:graphic>
              <a:graphicData uri="http://schemas.microsoft.com/office/powerpoint/2016/sectionzoom">
                <psez:sectionZm>
                  <psez:sectionZmObj sectionId="{DCE703AA-C290-4D5E-966C-3FCD863DDC30}">
                    <psez:zmPr id="{E0D476C3-E0E3-41A4-9673-1042F16E3F74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3" cy="13182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4" name="Vista general de sección 3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5278CFD-039E-4BA8-945E-B604150231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00028" y="419099"/>
                <a:ext cx="2343573" cy="13182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94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PLL y Clock</a:t>
            </a:r>
          </a:p>
          <a:p>
            <a:pPr algn="ctr"/>
            <a:r>
              <a:rPr lang="en-US" dirty="0"/>
              <a:t>DIAGRAMA DE CONFIGURACIÓN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F52A1E-9517-460E-8E50-7712C3E3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254" y="1047799"/>
            <a:ext cx="7208938" cy="51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Registros de </a:t>
            </a:r>
            <a:r>
              <a:rPr lang="es-ES" b="1" dirty="0" err="1"/>
              <a:t>Systick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52586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 </a:t>
            </a:r>
          </a:p>
          <a:p>
            <a:pPr algn="ctr"/>
            <a:r>
              <a:rPr lang="en-US" dirty="0" err="1"/>
              <a:t>Configurar</a:t>
            </a:r>
            <a:r>
              <a:rPr lang="en-US" dirty="0"/>
              <a:t> HSE y PLL</a:t>
            </a:r>
            <a:endParaRPr lang="es-AR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E9313AF-99A6-4AEB-8FD8-BBED12BB11E4}"/>
              </a:ext>
            </a:extLst>
          </p:cNvPr>
          <p:cNvCxnSpPr>
            <a:cxnSpLocks/>
          </p:cNvCxnSpPr>
          <p:nvPr/>
        </p:nvCxnSpPr>
        <p:spPr>
          <a:xfrm>
            <a:off x="5561916" y="965426"/>
            <a:ext cx="0" cy="5367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7BB464D-92E3-4641-AC61-D550EA62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"/>
          <a:stretch/>
        </p:blipFill>
        <p:spPr>
          <a:xfrm>
            <a:off x="331362" y="1288835"/>
            <a:ext cx="4588778" cy="19460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FF258C6-73AC-4D0B-BE83-0FC37231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38" y="1711833"/>
            <a:ext cx="5344271" cy="26483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2A66FC-9DC7-43B3-A0CD-BB7FA2D3C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83" y="1288835"/>
            <a:ext cx="5372850" cy="381053"/>
          </a:xfrm>
          <a:prstGeom prst="rect">
            <a:avLst/>
          </a:prstGeom>
        </p:spPr>
      </p:pic>
      <p:sp>
        <p:nvSpPr>
          <p:cNvPr id="12" name="Diagrama de flujo: documento 11">
            <a:extLst>
              <a:ext uri="{FF2B5EF4-FFF2-40B4-BE49-F238E27FC236}">
                <a16:creationId xmlns:a16="http://schemas.microsoft.com/office/drawing/2014/main" id="{EB7D5973-C34A-404E-97FF-A3F6B5DC073F}"/>
              </a:ext>
            </a:extLst>
          </p:cNvPr>
          <p:cNvSpPr/>
          <p:nvPr/>
        </p:nvSpPr>
        <p:spPr>
          <a:xfrm>
            <a:off x="373308" y="3623154"/>
            <a:ext cx="3825380" cy="2584700"/>
          </a:xfrm>
          <a:prstGeom prst="flowChartDocument">
            <a:avLst/>
          </a:prstGeom>
          <a:solidFill>
            <a:srgbClr val="292929"/>
          </a:solidFill>
          <a:ln>
            <a:solidFill>
              <a:srgbClr val="5F5F5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A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Systick_init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s-A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//</a:t>
            </a:r>
            <a:r>
              <a:rPr lang="es-AR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s-A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cada 2.5ms</a:t>
            </a:r>
            <a:endParaRPr lang="es-A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STRELOAD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STCALIB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s-A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//</a:t>
            </a:r>
            <a:r>
              <a:rPr lang="es-AR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s-A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interno</a:t>
            </a:r>
            <a:endParaRPr lang="es-A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AR" sz="105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STCTRL</a:t>
            </a:r>
            <a:r>
              <a:rPr lang="es-A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ClkSource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endParaRPr lang="es-A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STCURR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STCTRL</a:t>
            </a:r>
            <a:r>
              <a:rPr lang="es-A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TickInt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STCTRL</a:t>
            </a:r>
            <a:r>
              <a:rPr lang="es-A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A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EE3995A-BE47-4B1C-ACE8-E087DB578E15}"/>
              </a:ext>
            </a:extLst>
          </p:cNvPr>
          <p:cNvSpPr/>
          <p:nvPr/>
        </p:nvSpPr>
        <p:spPr>
          <a:xfrm>
            <a:off x="484624" y="5749962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De Info II</a:t>
            </a:r>
            <a:endParaRPr lang="es-AR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02D878C-043E-4579-83E6-C5F24C2EA348}"/>
              </a:ext>
            </a:extLst>
          </p:cNvPr>
          <p:cNvSpPr/>
          <p:nvPr/>
        </p:nvSpPr>
        <p:spPr>
          <a:xfrm>
            <a:off x="6526928" y="4745282"/>
            <a:ext cx="4700060" cy="72255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The base address of the </a:t>
            </a:r>
            <a:r>
              <a:rPr lang="en-US" dirty="0" err="1">
                <a:solidFill>
                  <a:srgbClr val="292929"/>
                </a:solidFill>
              </a:rPr>
              <a:t>SysTick</a:t>
            </a:r>
            <a:r>
              <a:rPr lang="en-US" dirty="0">
                <a:solidFill>
                  <a:srgbClr val="292929"/>
                </a:solidFill>
              </a:rPr>
              <a:t> register block is </a:t>
            </a:r>
            <a:r>
              <a:rPr lang="en-US" dirty="0"/>
              <a:t>0xE000 E010.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0728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</a:t>
            </a:r>
          </a:p>
          <a:p>
            <a:pPr algn="ctr"/>
            <a:r>
              <a:rPr lang="en-US" dirty="0"/>
              <a:t>PLL y </a:t>
            </a:r>
            <a:r>
              <a:rPr lang="en-US" dirty="0" err="1"/>
              <a:t>seleccion</a:t>
            </a:r>
            <a:r>
              <a:rPr lang="en-US" dirty="0"/>
              <a:t> de </a:t>
            </a:r>
            <a:r>
              <a:rPr lang="en-US" dirty="0" err="1"/>
              <a:t>SysClock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60F62AB-1EEC-4CD5-B958-FD2A9075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4" y="1100886"/>
            <a:ext cx="4891412" cy="17149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A5B8AE-B6F3-42A7-8921-5096E1F7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4" y="3034633"/>
            <a:ext cx="4384132" cy="393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3F476E-7908-4D59-917C-DFDC89DC0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" y="3618722"/>
            <a:ext cx="4828742" cy="175792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4972BB-6743-42CB-9F54-76DA66868452}"/>
              </a:ext>
            </a:extLst>
          </p:cNvPr>
          <p:cNvCxnSpPr>
            <a:cxnSpLocks/>
          </p:cNvCxnSpPr>
          <p:nvPr/>
        </p:nvCxnSpPr>
        <p:spPr>
          <a:xfrm flipH="1">
            <a:off x="45562" y="3498209"/>
            <a:ext cx="585160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8B89AE4F-4182-48FC-AA07-AFF96B406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31" y="5497163"/>
            <a:ext cx="2370908" cy="16522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3D27517-5804-4A8D-9E99-74AA562DC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831" y="1173103"/>
            <a:ext cx="5226664" cy="2117429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BC8C3EB-D16E-4977-AC07-060F8D0638A0}"/>
              </a:ext>
            </a:extLst>
          </p:cNvPr>
          <p:cNvSpPr/>
          <p:nvPr/>
        </p:nvSpPr>
        <p:spPr>
          <a:xfrm>
            <a:off x="6441948" y="3394051"/>
            <a:ext cx="4932429" cy="34683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92929"/>
                </a:solidFill>
              </a:rPr>
              <a:t>The CALIB register is for 1ms ticks at 9MHz (Max processor frequency / 8 )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425689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748715"/>
            <a:ext cx="9035716" cy="84221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Registros de DMA</a:t>
            </a:r>
            <a:br>
              <a:rPr lang="es-ES" b="1" dirty="0"/>
            </a:br>
            <a:r>
              <a:rPr lang="es-ES" sz="2700" b="1" dirty="0"/>
              <a:t>Direct </a:t>
            </a:r>
            <a:r>
              <a:rPr lang="es-ES" sz="2700" b="1" dirty="0" err="1"/>
              <a:t>Acces</a:t>
            </a:r>
            <a:r>
              <a:rPr lang="es-ES" sz="2700" b="1" dirty="0"/>
              <a:t> </a:t>
            </a:r>
            <a:r>
              <a:rPr lang="es-ES" sz="2700" b="1" dirty="0" err="1"/>
              <a:t>Memory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1253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 err="1"/>
              <a:t>Introduccion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521B8E38-4CCB-4202-B412-0BAF3553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0" y="1124096"/>
            <a:ext cx="5294000" cy="1394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4763F7-D1E5-4484-9E61-4CF2396C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5" y="2600603"/>
            <a:ext cx="5294000" cy="14275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890B17D-C494-4175-AFEE-7C89CFCD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0" y="4110350"/>
            <a:ext cx="5293997" cy="19224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2B1370-196D-4D8E-9341-B28283BE3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31" y="1102800"/>
            <a:ext cx="5312778" cy="203092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DE4C5C1-3AFD-4BFD-BD42-7C413B3B0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207" y="3217749"/>
            <a:ext cx="5360390" cy="173489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A14AD3A-EF13-404E-B57E-6595BCD86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207" y="5097224"/>
            <a:ext cx="5360390" cy="36317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81BE3E0-1DF1-44ED-8879-C16F42291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546" y="5460394"/>
            <a:ext cx="5360385" cy="39894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2461CF-C7FE-4E6E-9B03-1F72DD886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2690" y="5876102"/>
            <a:ext cx="5345237" cy="3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 err="1"/>
              <a:t>Introduccion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A743FC7-4F5E-4E45-8E94-D50CFEF7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2" y="1124096"/>
            <a:ext cx="5294000" cy="25481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AB75186-9E6D-4FD1-BCF8-809483B9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96" y="3866097"/>
            <a:ext cx="5208350" cy="23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1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 err="1"/>
              <a:t>Interrupciones</a:t>
            </a:r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93E4DE6-4D2F-433E-A7E0-9589B0F1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60" y="1219346"/>
            <a:ext cx="5120250" cy="18075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B6A937-A866-47A1-A11C-6EB4A898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60" y="3947519"/>
            <a:ext cx="4631202" cy="1298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58D17C-3473-490C-8E6D-429FD31F1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461" y="3236378"/>
            <a:ext cx="4345464" cy="6525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EFB542-13CE-47E8-8B82-60F364063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14" y="1219346"/>
            <a:ext cx="5439342" cy="17492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EB9346A-9BFE-40D8-B479-CB7DE70B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15" y="3222537"/>
            <a:ext cx="5439342" cy="7459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D29A07C-0A85-41CF-A161-2E131ED4A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14" y="4068736"/>
            <a:ext cx="5439342" cy="15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6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 err="1"/>
              <a:t>Configuración</a:t>
            </a:r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242D9DA-63E5-4F84-9791-C0522416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9" y="1211067"/>
            <a:ext cx="5439335" cy="18259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B8C9D38-1365-458F-B7AE-0A840FDD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3" y="3282632"/>
            <a:ext cx="2980955" cy="19347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958CCEF-0E65-4C39-B4C9-C385E4BAB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64" y="5169980"/>
            <a:ext cx="2899554" cy="9641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489FB66-22D2-4CFF-A539-74B74CE62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078" y="1211066"/>
            <a:ext cx="2485821" cy="65378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4BB621-2156-46F5-BD02-27B68E0DB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669" y="1852030"/>
            <a:ext cx="2533563" cy="136754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A835DB6-6E58-4052-8F06-3347441EC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669" y="3185895"/>
            <a:ext cx="2681919" cy="14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/>
              <a:t>Data &amp; </a:t>
            </a:r>
            <a:r>
              <a:rPr lang="en-US" dirty="0" err="1"/>
              <a:t>peripherial</a:t>
            </a:r>
            <a:r>
              <a:rPr lang="en-US" dirty="0"/>
              <a:t> register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A3A3F77A-445C-4FEA-937A-09FCD5D1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3" y="1124096"/>
            <a:ext cx="5439328" cy="16657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ACA34AE-3B60-40AB-B48B-11DE84C41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2" y="2923565"/>
            <a:ext cx="5499506" cy="9573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C20B133-3525-4EE7-AFC8-B1AE6603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80" y="1124096"/>
            <a:ext cx="5439334" cy="26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Registros de GPIO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923926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Registros de ADC1 y ADC2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4136369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 err="1"/>
              <a:t>Introducción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9081345-E21C-4A35-8985-33BD0601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6" y="1124096"/>
            <a:ext cx="5411434" cy="9712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12D7B9-9E2E-4D0E-B93B-59130635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66" y="2051444"/>
            <a:ext cx="5411434" cy="4140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5509EA8-956E-4C51-8976-626779653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831" y="1178464"/>
            <a:ext cx="5474314" cy="162610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E0416F9-072E-4394-B861-8CA2EC6ED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66" y="3192628"/>
            <a:ext cx="5411434" cy="145918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5426CBE-F0D2-40F2-BD25-9D3092626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499" y="3192628"/>
            <a:ext cx="5573842" cy="241334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B1E4164-1E9F-4805-9593-111E8BB29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33" y="2507653"/>
            <a:ext cx="5360767" cy="495288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61CC8AEE-23B5-490B-BBD4-482E970DB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135" y="4854055"/>
            <a:ext cx="5037436" cy="11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 err="1"/>
              <a:t>Introducción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E01AC4AC-28D5-41E3-B9B7-E2926320D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85" y="4070651"/>
            <a:ext cx="5370610" cy="1996858"/>
          </a:xfrm>
          <a:prstGeom prst="rect">
            <a:avLst/>
          </a:prstGeom>
        </p:spPr>
      </p:pic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73E1EF9-8266-4240-8190-162A88DE5AED}"/>
              </a:ext>
            </a:extLst>
          </p:cNvPr>
          <p:cNvSpPr/>
          <p:nvPr/>
        </p:nvSpPr>
        <p:spPr>
          <a:xfrm>
            <a:off x="1183120" y="4070650"/>
            <a:ext cx="1187035" cy="2001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USA DMA</a:t>
            </a:r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1BEDB25-B6AA-4754-A507-4F62BEFD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5" y="2076164"/>
            <a:ext cx="5317567" cy="180694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C6D4040-8602-4937-968B-9DE1B7FFA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68"/>
          <a:stretch/>
        </p:blipFill>
        <p:spPr>
          <a:xfrm>
            <a:off x="289785" y="1124096"/>
            <a:ext cx="5317601" cy="84997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7054F33-FB05-4E8F-BF5D-67CBBFCC5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31" y="1124096"/>
            <a:ext cx="5389308" cy="108082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18B5087-D1E3-49D5-8156-93088163E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999" y="2207774"/>
            <a:ext cx="5255189" cy="37894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DD58F68-2CC7-4368-ADC1-C3CD18D46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999" y="2774808"/>
            <a:ext cx="5317566" cy="2294272"/>
          </a:xfrm>
          <a:prstGeom prst="rect">
            <a:avLst/>
          </a:prstGeom>
        </p:spPr>
      </p:pic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DE0CFF7E-B31B-4D2F-941F-FD2F8FE2346E}"/>
              </a:ext>
            </a:extLst>
          </p:cNvPr>
          <p:cNvSpPr/>
          <p:nvPr/>
        </p:nvSpPr>
        <p:spPr>
          <a:xfrm>
            <a:off x="7857550" y="1121241"/>
            <a:ext cx="1187035" cy="2001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USA DMA</a:t>
            </a:r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CB446D18-D1F9-43B0-AC6B-D8AE40EE7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6955" y="5088597"/>
            <a:ext cx="5423617" cy="3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5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3E2F2FE1-FF20-47D8-BA33-422CEC2E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7" y="1096960"/>
            <a:ext cx="5395096" cy="15714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63771B-989B-4FBF-8D36-D729109E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7" y="2799942"/>
            <a:ext cx="4465570" cy="56278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BCFEE3-3514-485C-9DA1-F56FE58C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7" y="3470758"/>
            <a:ext cx="4465560" cy="6518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AFECDA8-9AD0-411B-9B42-C2C55F93B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028" y="3071148"/>
            <a:ext cx="3813902" cy="16753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4E06524-B06D-41FA-A0F7-06D26A63B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028" y="4805196"/>
            <a:ext cx="4879300" cy="72924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B56978C-9B45-4B84-A31B-8A96427AC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558" y="5596931"/>
            <a:ext cx="4879300" cy="62025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3788492-C58D-44AD-876E-EC9F56A7E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009" y="1081367"/>
            <a:ext cx="5331292" cy="18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50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638BB6-4B2D-4566-9E82-DF316ACD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76" y="1075451"/>
            <a:ext cx="5408565" cy="1885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A5BA19A-170D-420E-91BE-44280E0F4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76" y="3071147"/>
            <a:ext cx="4383881" cy="8172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FCA664-AF58-4096-BEA2-36D5EF74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76" y="3998397"/>
            <a:ext cx="4819721" cy="1664995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4A3951C-FB4B-4B78-9990-37650AF13E16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5D8ADD0E-D951-4BB7-9DC3-D5CAA8F7E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12" y="1103607"/>
            <a:ext cx="4037643" cy="62221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DDAC172-7AC5-4C82-9EB1-5A91681D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12" y="1747193"/>
            <a:ext cx="4959979" cy="79469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25B8C9B-72A4-49D8-9CAC-0774F7233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812" y="2558090"/>
            <a:ext cx="4885624" cy="102611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1CA8257-BB54-44B4-AE8A-12A11192EE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973"/>
          <a:stretch/>
        </p:blipFill>
        <p:spPr>
          <a:xfrm>
            <a:off x="6206813" y="3584204"/>
            <a:ext cx="5065090" cy="26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6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/>
              <a:t>Sample time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441400-8D4B-49A4-A891-C1473256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9" y="1124096"/>
            <a:ext cx="4982028" cy="15473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D6AA5F7-0D5A-499C-8D88-EAE3400D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72" y="1092643"/>
            <a:ext cx="4982027" cy="1578812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7F4ECA-8564-4094-B243-282DAC2202B4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14097C83-CC34-41A6-B844-64527A73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09" y="3192954"/>
            <a:ext cx="4831027" cy="157153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01D5A02D-C706-4EEB-A034-9339A5942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30"/>
          <a:stretch/>
        </p:blipFill>
        <p:spPr>
          <a:xfrm>
            <a:off x="6568004" y="3191671"/>
            <a:ext cx="4831026" cy="15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26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/>
              <a:t>Orden</a:t>
            </a:r>
            <a:endParaRPr lang="es-AR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03D14F1-767D-4866-B3A0-5360FD19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4" y="1191849"/>
            <a:ext cx="4982023" cy="1453579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7F4ECA-8564-4094-B243-282DAC2202B4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540552E6-1F0F-4F44-9822-F84133E6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4" y="2810885"/>
            <a:ext cx="4982023" cy="15554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F132CC-9A10-4701-8E77-3ACB6D38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5" y="4531762"/>
            <a:ext cx="4982022" cy="14484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4EBAFB-C23F-41A4-86D2-2D9CB32F3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24095"/>
            <a:ext cx="4878858" cy="23318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1A5DF2-8499-4C42-8C66-16DAF6CC9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078" y="3648138"/>
            <a:ext cx="2703980" cy="11163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C67EEE5-1BE8-43B0-A7AC-F22E2F906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118" y="4956862"/>
            <a:ext cx="2805660" cy="111638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BD578C1-E7AE-43D0-9456-56F8EEE5F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455278"/>
            <a:ext cx="2703980" cy="18520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EB92FDD-A83B-4C8B-8DC7-09C1D721DD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8942" y="4756870"/>
            <a:ext cx="2519821" cy="1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83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 err="1"/>
              <a:t>Lectura</a:t>
            </a:r>
            <a:r>
              <a:rPr lang="en-US" dirty="0"/>
              <a:t>º</a:t>
            </a:r>
            <a:endParaRPr lang="es-AR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7F4ECA-8564-4094-B243-282DAC2202B4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EB10FCA4-E50D-404B-8A50-6551148C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8" y="1124096"/>
            <a:ext cx="5463252" cy="27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93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Pines disponibles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028362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Pines y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uso</a:t>
            </a:r>
            <a:endParaRPr lang="en-US" b="1" dirty="0"/>
          </a:p>
          <a:p>
            <a:pPr algn="ctr"/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alternativas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0762F9E7-440B-4F84-BC5A-9A6010A60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614285"/>
              </p:ext>
            </p:extLst>
          </p:nvPr>
        </p:nvGraphicFramePr>
        <p:xfrm>
          <a:off x="139209" y="1218959"/>
          <a:ext cx="561875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1">
                  <a:extLst>
                    <a:ext uri="{9D8B030D-6E8A-4147-A177-3AD203B41FA5}">
                      <a16:colId xmlns:a16="http://schemas.microsoft.com/office/drawing/2014/main" val="1477609286"/>
                    </a:ext>
                  </a:extLst>
                </a:gridCol>
                <a:gridCol w="453006">
                  <a:extLst>
                    <a:ext uri="{9D8B030D-6E8A-4147-A177-3AD203B41FA5}">
                      <a16:colId xmlns:a16="http://schemas.microsoft.com/office/drawing/2014/main" val="1520677094"/>
                    </a:ext>
                  </a:extLst>
                </a:gridCol>
                <a:gridCol w="3187816">
                  <a:extLst>
                    <a:ext uri="{9D8B030D-6E8A-4147-A177-3AD203B41FA5}">
                      <a16:colId xmlns:a16="http://schemas.microsoft.com/office/drawing/2014/main" val="1445625446"/>
                    </a:ext>
                  </a:extLst>
                </a:gridCol>
                <a:gridCol w="1275119">
                  <a:extLst>
                    <a:ext uri="{9D8B030D-6E8A-4147-A177-3AD203B41FA5}">
                      <a16:colId xmlns:a16="http://schemas.microsoft.com/office/drawing/2014/main" val="2510812729"/>
                    </a:ext>
                  </a:extLst>
                </a:gridCol>
              </a:tblGrid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PUERTO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ALT FUNC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USO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597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WKUP, USART2_cts, ADC_in0, TIM2_ch1_etr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83046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USART2_rts, ADC_in1, TIM2_ch2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75473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USART2_TX, ADC_in2, TIM2_ch3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16100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USART2_RX, ADC_in3, TIM2_ch4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1871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SPI1_nss, USART2_ck, ADC_in4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512072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SPI1_SCK, ADC_in5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634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SPI1_MISO, ADC_in6, TIM3_ch1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7227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7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SPI1_MOSI, ADC_in7, TIM3_ch2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7531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8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USART1_ck,  TIM1_ch1, MCO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30493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9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USART1_TX,  TIM1_ch2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854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USART1_RX,  TIM1_ch3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27042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USART1_cts, CAN_RX, USB_DM , TIM1_ch4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992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USART1_rts, CAN_TX, USB_DP , TIM1_ETR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39816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(JTMS, SWDIO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u="sng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239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(JTCK, SWCLK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636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(JTDI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802258"/>
                  </a:ext>
                </a:extLst>
              </a:tr>
            </a:tbl>
          </a:graphicData>
        </a:graphic>
      </p:graphicFrame>
      <p:graphicFrame>
        <p:nvGraphicFramePr>
          <p:cNvPr id="16" name="Tabla 6">
            <a:extLst>
              <a:ext uri="{FF2B5EF4-FFF2-40B4-BE49-F238E27FC236}">
                <a16:creationId xmlns:a16="http://schemas.microsoft.com/office/drawing/2014/main" id="{D0726BBD-1DD8-4539-98C7-65CF47D7C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347794"/>
              </p:ext>
            </p:extLst>
          </p:nvPr>
        </p:nvGraphicFramePr>
        <p:xfrm>
          <a:off x="6235209" y="1218959"/>
          <a:ext cx="561875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1">
                  <a:extLst>
                    <a:ext uri="{9D8B030D-6E8A-4147-A177-3AD203B41FA5}">
                      <a16:colId xmlns:a16="http://schemas.microsoft.com/office/drawing/2014/main" val="1477609286"/>
                    </a:ext>
                  </a:extLst>
                </a:gridCol>
                <a:gridCol w="453006">
                  <a:extLst>
                    <a:ext uri="{9D8B030D-6E8A-4147-A177-3AD203B41FA5}">
                      <a16:colId xmlns:a16="http://schemas.microsoft.com/office/drawing/2014/main" val="1520677094"/>
                    </a:ext>
                  </a:extLst>
                </a:gridCol>
                <a:gridCol w="3187816">
                  <a:extLst>
                    <a:ext uri="{9D8B030D-6E8A-4147-A177-3AD203B41FA5}">
                      <a16:colId xmlns:a16="http://schemas.microsoft.com/office/drawing/2014/main" val="1445625446"/>
                    </a:ext>
                  </a:extLst>
                </a:gridCol>
                <a:gridCol w="1275119">
                  <a:extLst>
                    <a:ext uri="{9D8B030D-6E8A-4147-A177-3AD203B41FA5}">
                      <a16:colId xmlns:a16="http://schemas.microsoft.com/office/drawing/2014/main" val="2510812729"/>
                    </a:ext>
                  </a:extLst>
                </a:gridCol>
              </a:tblGrid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PUERTO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ALT FUNC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USO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597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ADC_in8, TIM3_ch3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83046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ADC_in9, TIM3_ch4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75473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(PORTB 2, BOOT1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16100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(JTDO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1871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(JNTRST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512072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I2C1_SMBAI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634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I2C1_SCL, TIM4_ch1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7227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7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I2C1_SDA, TIM4_ch2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7531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8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TIM4_ch3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30493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9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TIM4_ch4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854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I2C2_SCL, USART3_TX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27042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I2C2_SDA, USART3_RX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992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SPI2_NSS, I2C2_SMBAI, USART3_ck, , TIM1_bkin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39816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SPI2_SCK, USART3_cts, TIM1_ch1n 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239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SPI2_MISO, USART3_rts, TIM1_ch2n 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636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SPI2_MOSI, TIM1_ch3n 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80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46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ED5B95-028F-49D9-B928-D10EE30C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8" y="1366716"/>
            <a:ext cx="5561916" cy="41245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BEA447-0D8C-4E1A-81ED-AEE791E3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1" r="1940"/>
          <a:stretch/>
        </p:blipFill>
        <p:spPr>
          <a:xfrm>
            <a:off x="6258186" y="1194763"/>
            <a:ext cx="5661714" cy="21644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3A7E5B-5A60-4072-A9A7-A3F846DF4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84" y="3649214"/>
            <a:ext cx="5512510" cy="2241221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Configuracion</a:t>
            </a:r>
            <a:r>
              <a:rPr lang="en-US" dirty="0"/>
              <a:t> de </a:t>
            </a:r>
            <a:r>
              <a:rPr lang="en-US" dirty="0" err="1"/>
              <a:t>puertos</a:t>
            </a:r>
            <a:r>
              <a:rPr lang="en-US" dirty="0"/>
              <a:t>/pines</a:t>
            </a:r>
            <a:endParaRPr lang="es-AR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FD2C4C3-DBAE-4D2A-BF77-23756075CA4A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351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9626C85-5A7E-42F6-AB2D-0B50B1EACA56}"/>
              </a:ext>
            </a:extLst>
          </p:cNvPr>
          <p:cNvCxnSpPr>
            <a:cxnSpLocks/>
          </p:cNvCxnSpPr>
          <p:nvPr/>
        </p:nvCxnSpPr>
        <p:spPr>
          <a:xfrm flipH="1">
            <a:off x="6054070" y="3523376"/>
            <a:ext cx="613793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80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Pines y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uso</a:t>
            </a:r>
            <a:endParaRPr lang="en-US" b="1" dirty="0"/>
          </a:p>
          <a:p>
            <a:pPr algn="ctr"/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alternativas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0762F9E7-440B-4F84-BC5A-9A6010A60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162740"/>
              </p:ext>
            </p:extLst>
          </p:nvPr>
        </p:nvGraphicFramePr>
        <p:xfrm>
          <a:off x="139209" y="1218959"/>
          <a:ext cx="561875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1">
                  <a:extLst>
                    <a:ext uri="{9D8B030D-6E8A-4147-A177-3AD203B41FA5}">
                      <a16:colId xmlns:a16="http://schemas.microsoft.com/office/drawing/2014/main" val="1477609286"/>
                    </a:ext>
                  </a:extLst>
                </a:gridCol>
                <a:gridCol w="453006">
                  <a:extLst>
                    <a:ext uri="{9D8B030D-6E8A-4147-A177-3AD203B41FA5}">
                      <a16:colId xmlns:a16="http://schemas.microsoft.com/office/drawing/2014/main" val="1520677094"/>
                    </a:ext>
                  </a:extLst>
                </a:gridCol>
                <a:gridCol w="3187816">
                  <a:extLst>
                    <a:ext uri="{9D8B030D-6E8A-4147-A177-3AD203B41FA5}">
                      <a16:colId xmlns:a16="http://schemas.microsoft.com/office/drawing/2014/main" val="1445625446"/>
                    </a:ext>
                  </a:extLst>
                </a:gridCol>
                <a:gridCol w="1275119">
                  <a:extLst>
                    <a:ext uri="{9D8B030D-6E8A-4147-A177-3AD203B41FA5}">
                      <a16:colId xmlns:a16="http://schemas.microsoft.com/office/drawing/2014/main" val="2510812729"/>
                    </a:ext>
                  </a:extLst>
                </a:gridCol>
              </a:tblGrid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PUERTO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ALT FUNC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USO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597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ADC_in10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83046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ADC_in11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75473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ADC_in12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16100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ADC_in13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1871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ADC_in14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512072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ADC_in15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634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7227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7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7531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8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30493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9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854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27042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992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39816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TAMPER-RTC </a:t>
                      </a:r>
                      <a:r>
                        <a:rPr lang="es-ES" sz="1200" dirty="0">
                          <a:highlight>
                            <a:srgbClr val="FFFF00"/>
                          </a:highlight>
                        </a:rPr>
                        <a:t>(MAXIMUM SPEED OF 2MH, 3mA)</a:t>
                      </a:r>
                      <a:endParaRPr lang="es-AR" sz="12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239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OSC32_in </a:t>
                      </a:r>
                      <a:r>
                        <a:rPr lang="es-ES" sz="1200" dirty="0">
                          <a:highlight>
                            <a:srgbClr val="FFFF00"/>
                          </a:highlight>
                        </a:rPr>
                        <a:t>(MAXIMUM SPEED OF 2MH, 3mA)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636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OSC_32out</a:t>
                      </a:r>
                      <a:r>
                        <a:rPr lang="es-ES" sz="1200" dirty="0">
                          <a:highlight>
                            <a:srgbClr val="FFFF00"/>
                          </a:highlight>
                        </a:rPr>
                        <a:t>(MAXIMUM SPEED OF 2MH, 3mA)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802258"/>
                  </a:ext>
                </a:extLst>
              </a:tr>
            </a:tbl>
          </a:graphicData>
        </a:graphic>
      </p:graphicFrame>
      <p:graphicFrame>
        <p:nvGraphicFramePr>
          <p:cNvPr id="16" name="Tabla 6">
            <a:extLst>
              <a:ext uri="{FF2B5EF4-FFF2-40B4-BE49-F238E27FC236}">
                <a16:creationId xmlns:a16="http://schemas.microsoft.com/office/drawing/2014/main" id="{D0726BBD-1DD8-4539-98C7-65CF47D7C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75059"/>
              </p:ext>
            </p:extLst>
          </p:nvPr>
        </p:nvGraphicFramePr>
        <p:xfrm>
          <a:off x="6235209" y="1218959"/>
          <a:ext cx="561875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1">
                  <a:extLst>
                    <a:ext uri="{9D8B030D-6E8A-4147-A177-3AD203B41FA5}">
                      <a16:colId xmlns:a16="http://schemas.microsoft.com/office/drawing/2014/main" val="1477609286"/>
                    </a:ext>
                  </a:extLst>
                </a:gridCol>
                <a:gridCol w="453006">
                  <a:extLst>
                    <a:ext uri="{9D8B030D-6E8A-4147-A177-3AD203B41FA5}">
                      <a16:colId xmlns:a16="http://schemas.microsoft.com/office/drawing/2014/main" val="1520677094"/>
                    </a:ext>
                  </a:extLst>
                </a:gridCol>
                <a:gridCol w="3187816">
                  <a:extLst>
                    <a:ext uri="{9D8B030D-6E8A-4147-A177-3AD203B41FA5}">
                      <a16:colId xmlns:a16="http://schemas.microsoft.com/office/drawing/2014/main" val="1445625446"/>
                    </a:ext>
                  </a:extLst>
                </a:gridCol>
                <a:gridCol w="1275119">
                  <a:extLst>
                    <a:ext uri="{9D8B030D-6E8A-4147-A177-3AD203B41FA5}">
                      <a16:colId xmlns:a16="http://schemas.microsoft.com/office/drawing/2014/main" val="2510812729"/>
                    </a:ext>
                  </a:extLst>
                </a:gridCol>
              </a:tblGrid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PUERTO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ALT FUNC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USO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597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D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83046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D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75473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D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TIM3_etr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16100"/>
                  </a:ext>
                </a:extLst>
              </a:tr>
            </a:tbl>
          </a:graphicData>
        </a:graphic>
      </p:graphicFrame>
      <p:pic>
        <p:nvPicPr>
          <p:cNvPr id="8" name="Picture 2" descr="Revised STM32 Blue Pill Pinout diagram | Blue pill, Arduino, Pill">
            <a:extLst>
              <a:ext uri="{FF2B5EF4-FFF2-40B4-BE49-F238E27FC236}">
                <a16:creationId xmlns:a16="http://schemas.microsoft.com/office/drawing/2014/main" id="{90D26D1E-6A29-4FC9-871E-DC153B7E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09" y="2391739"/>
            <a:ext cx="5657930" cy="36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34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Lectura</a:t>
            </a:r>
            <a:r>
              <a:rPr lang="en-US" dirty="0"/>
              <a:t>/</a:t>
            </a:r>
            <a:r>
              <a:rPr lang="en-US" dirty="0" err="1"/>
              <a:t>escritura</a:t>
            </a:r>
            <a:r>
              <a:rPr lang="en-US" dirty="0"/>
              <a:t> de pines</a:t>
            </a:r>
            <a:endParaRPr lang="es-AR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B1B330C-9C68-49E4-B89D-DE3B2F2DA1B1}"/>
              </a:ext>
            </a:extLst>
          </p:cNvPr>
          <p:cNvCxnSpPr>
            <a:cxnSpLocks/>
          </p:cNvCxnSpPr>
          <p:nvPr/>
        </p:nvCxnSpPr>
        <p:spPr>
          <a:xfrm>
            <a:off x="-1" y="3816991"/>
            <a:ext cx="60540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836D3D9-C0DC-449E-88F4-BE9DE2DB3D93}"/>
              </a:ext>
            </a:extLst>
          </p:cNvPr>
          <p:cNvSpPr/>
          <p:nvPr/>
        </p:nvSpPr>
        <p:spPr>
          <a:xfrm>
            <a:off x="1518414" y="1077767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 Reg</a:t>
            </a:r>
            <a:endParaRPr lang="es-AR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3C5FD3D-02E2-4AA7-A3AC-79CCEEBD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6" y="1616994"/>
            <a:ext cx="5140281" cy="1548430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1EC809D-154E-426C-B627-B49E851DE187}"/>
              </a:ext>
            </a:extLst>
          </p:cNvPr>
          <p:cNvSpPr/>
          <p:nvPr/>
        </p:nvSpPr>
        <p:spPr>
          <a:xfrm>
            <a:off x="1518414" y="3973545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Data Reg</a:t>
            </a:r>
            <a:endParaRPr lang="es-AR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EFE8CD6-048D-4559-9A0E-3C7C2CC7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7" y="4498272"/>
            <a:ext cx="5140270" cy="1518716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C74C3FA-66EB-467C-9096-E883B109F2A8}"/>
              </a:ext>
            </a:extLst>
          </p:cNvPr>
          <p:cNvSpPr/>
          <p:nvPr/>
        </p:nvSpPr>
        <p:spPr>
          <a:xfrm>
            <a:off x="7719267" y="1080771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 set/reset</a:t>
            </a:r>
            <a:endParaRPr lang="es-AR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7C11C25-CF3C-415D-9603-D0CF1140F6E8}"/>
              </a:ext>
            </a:extLst>
          </p:cNvPr>
          <p:cNvSpPr txBox="1"/>
          <p:nvPr/>
        </p:nvSpPr>
        <p:spPr>
          <a:xfrm>
            <a:off x="6948238" y="1391406"/>
            <a:ext cx="40671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Evita </a:t>
            </a:r>
            <a:r>
              <a:rPr lang="en-US" sz="1100" dirty="0" err="1"/>
              <a:t>tener</a:t>
            </a:r>
            <a:r>
              <a:rPr lang="en-US" sz="1100" dirty="0"/>
              <a:t> que </a:t>
            </a:r>
            <a:r>
              <a:rPr lang="en-US" sz="1100" dirty="0" err="1"/>
              <a:t>deshabilitar</a:t>
            </a:r>
            <a:r>
              <a:rPr lang="en-US" sz="1100" dirty="0"/>
              <a:t> </a:t>
            </a:r>
            <a:r>
              <a:rPr lang="en-US" sz="1100" dirty="0" err="1"/>
              <a:t>interrpuciones</a:t>
            </a:r>
            <a:r>
              <a:rPr lang="en-US" sz="1100" dirty="0"/>
              <a:t> para el </a:t>
            </a:r>
            <a:r>
              <a:rPr lang="en-US" sz="1100" dirty="0" err="1"/>
              <a:t>cambio</a:t>
            </a:r>
            <a:r>
              <a:rPr lang="en-US" sz="1100" dirty="0"/>
              <a:t> de output</a:t>
            </a:r>
            <a:endParaRPr lang="es-AR" sz="11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392AE28-C909-47E1-A310-EE3E04669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93" y="2012904"/>
            <a:ext cx="5753747" cy="3453690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781FC57-D025-4CD0-8E14-2535A5E6298E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351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92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Registros de </a:t>
            </a:r>
            <a:r>
              <a:rPr lang="es-ES" b="1" dirty="0" err="1"/>
              <a:t>Clock</a:t>
            </a:r>
            <a:r>
              <a:rPr lang="es-ES" b="1" dirty="0"/>
              <a:t> y PLL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59218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Sobre</a:t>
            </a:r>
            <a:r>
              <a:rPr lang="en-US" dirty="0"/>
              <a:t> el HSE, PLL, </a:t>
            </a:r>
            <a:r>
              <a:rPr lang="en-US" dirty="0" err="1"/>
              <a:t>etc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87A054-4C39-4C31-9138-56EC2A2B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2" y="1249862"/>
            <a:ext cx="5043349" cy="26275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B6F6A8-7A5E-4746-A3DE-F9BCFB02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45" y="1280455"/>
            <a:ext cx="5164324" cy="19223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DA9AE8-1BEF-4A10-A693-1AE26FA0C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5" y="4787035"/>
            <a:ext cx="4982196" cy="751162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B44261-0FC1-4A6C-AF19-4DED481BD5D4}"/>
              </a:ext>
            </a:extLst>
          </p:cNvPr>
          <p:cNvCxnSpPr>
            <a:cxnSpLocks/>
          </p:cNvCxnSpPr>
          <p:nvPr/>
        </p:nvCxnSpPr>
        <p:spPr>
          <a:xfrm flipH="1">
            <a:off x="0" y="4161802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86DA2C4-CEA8-4F5B-B7E4-95EB1C3A3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845" y="4432658"/>
            <a:ext cx="5043348" cy="1459916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DD9E9A6-52A7-4E35-803E-FF8C5BFD7FF5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351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8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 </a:t>
            </a:r>
          </a:p>
          <a:p>
            <a:pPr algn="ctr"/>
            <a:r>
              <a:rPr lang="en-US" dirty="0" err="1"/>
              <a:t>Configurar</a:t>
            </a:r>
            <a:r>
              <a:rPr lang="en-US" dirty="0"/>
              <a:t> HSE y PLL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ACFDA8-3157-4402-A85F-E917A4D7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1" y="1359076"/>
            <a:ext cx="5527605" cy="21559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04D884-D492-4851-BD76-97EB3959F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629" y="1359077"/>
            <a:ext cx="5120147" cy="16524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831610-2C4F-4568-90BB-D4D0AFE3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898" y="3028265"/>
            <a:ext cx="5120146" cy="17374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B910C3D-E396-469D-B8C1-C46373EF9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898" y="4765732"/>
            <a:ext cx="5131607" cy="930201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06A29E5-B322-441F-B097-F27FEADBA565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351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</a:t>
            </a:r>
          </a:p>
          <a:p>
            <a:pPr algn="ctr"/>
            <a:r>
              <a:rPr lang="en-US" dirty="0"/>
              <a:t>PLL y </a:t>
            </a:r>
            <a:r>
              <a:rPr lang="en-US" dirty="0" err="1"/>
              <a:t>seleccion</a:t>
            </a:r>
            <a:r>
              <a:rPr lang="en-US" dirty="0"/>
              <a:t> de </a:t>
            </a:r>
            <a:r>
              <a:rPr lang="en-US" dirty="0" err="1"/>
              <a:t>SysClock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F179E6-A04C-41B6-B8E9-C3FB21EC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39" y="1468706"/>
            <a:ext cx="5120152" cy="21537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2C6B02-840F-47DF-A810-7421C319D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98"/>
          <a:stretch/>
        </p:blipFill>
        <p:spPr>
          <a:xfrm>
            <a:off x="220892" y="4612087"/>
            <a:ext cx="5120142" cy="10707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490010-D445-4EA7-A608-EF671492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498" y="1053140"/>
            <a:ext cx="5120134" cy="29848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522F2A-F9A7-4B4F-BFA8-18F1571CB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981" y="4038038"/>
            <a:ext cx="5120123" cy="1652650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8092138E-C9CA-4B0B-A07D-9C8BC1A6154D}"/>
              </a:ext>
            </a:extLst>
          </p:cNvPr>
          <p:cNvSpPr/>
          <p:nvPr/>
        </p:nvSpPr>
        <p:spPr>
          <a:xfrm>
            <a:off x="10482082" y="5905850"/>
            <a:ext cx="1556119" cy="360724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Continua</a:t>
            </a:r>
            <a:endParaRPr lang="es-AR" sz="140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42859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ABAA4F8-75AB-401B-9770-097932162080}"/>
              </a:ext>
            </a:extLst>
          </p:cNvPr>
          <p:cNvSpPr/>
          <p:nvPr/>
        </p:nvSpPr>
        <p:spPr>
          <a:xfrm>
            <a:off x="1626059" y="4113872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 CONFIGURATION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7771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</a:t>
            </a:r>
          </a:p>
          <a:p>
            <a:pPr algn="ctr"/>
            <a:r>
              <a:rPr lang="en-US" dirty="0"/>
              <a:t>PLL y </a:t>
            </a:r>
            <a:r>
              <a:rPr lang="en-US" dirty="0" err="1"/>
              <a:t>seleccion</a:t>
            </a:r>
            <a:r>
              <a:rPr lang="en-US" dirty="0"/>
              <a:t> de </a:t>
            </a:r>
            <a:r>
              <a:rPr lang="en-US" dirty="0" err="1"/>
              <a:t>SysClock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B6B47A-878F-410E-9559-F2BF6D19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9" y="1434947"/>
            <a:ext cx="5022817" cy="22741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330CBB-3CC1-4C79-BE96-9CE5B5B4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9" y="3738911"/>
            <a:ext cx="5022799" cy="13618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C51EE19-5052-4A22-B08D-90D31653D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161" y="1240458"/>
            <a:ext cx="5096586" cy="4652116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B8442DE-FE2A-4965-B789-DEC9E94FDC54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164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B3016932BD9C468C480AE910EC191F" ma:contentTypeVersion="4" ma:contentTypeDescription="Crear nuevo documento." ma:contentTypeScope="" ma:versionID="3da5560799cd07239047f42dfa3cd5e6">
  <xsd:schema xmlns:xsd="http://www.w3.org/2001/XMLSchema" xmlns:xs="http://www.w3.org/2001/XMLSchema" xmlns:p="http://schemas.microsoft.com/office/2006/metadata/properties" xmlns:ns3="59d3c02a-8524-4908-afb6-db77fefe092e" targetNamespace="http://schemas.microsoft.com/office/2006/metadata/properties" ma:root="true" ma:fieldsID="83cae91debf9c44fea1d0db54ed53959" ns3:_="">
    <xsd:import namespace="59d3c02a-8524-4908-afb6-db77fefe09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d3c02a-8524-4908-afb6-db77fefe09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284F07-9A5B-4B3B-B462-7C406162EFA2}">
  <ds:schemaRefs>
    <ds:schemaRef ds:uri="http://schemas.microsoft.com/office/2006/metadata/properties"/>
    <ds:schemaRef ds:uri="59d3c02a-8524-4908-afb6-db77fefe092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4F726FC-6A58-4177-BAEA-3B9D2EB94F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1F149E-674A-4B30-9345-57CB5BD3B3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d3c02a-8524-4908-afb6-db77fefe09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1047</TotalTime>
  <Words>856</Words>
  <Application>Microsoft Office PowerPoint</Application>
  <PresentationFormat>Panorámica</PresentationFormat>
  <Paragraphs>262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Retrospección</vt:lpstr>
      <vt:lpstr>Selección de datasheet STM32F103C8</vt:lpstr>
      <vt:lpstr>Registros de GPIO</vt:lpstr>
      <vt:lpstr>Presentación de PowerPoint</vt:lpstr>
      <vt:lpstr>Presentación de PowerPoint</vt:lpstr>
      <vt:lpstr>Registros de Clock y PLL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Registros de Systick</vt:lpstr>
      <vt:lpstr>Presentación de PowerPoint</vt:lpstr>
      <vt:lpstr>Presentación de PowerPoint</vt:lpstr>
      <vt:lpstr>Registros de DMA Direct Acces Memory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Registros de ADC1 y ADC2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Pines disponibles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Damian Melamed</dc:creator>
  <cp:lastModifiedBy>Damian Melamed</cp:lastModifiedBy>
  <cp:revision>27</cp:revision>
  <dcterms:created xsi:type="dcterms:W3CDTF">2020-12-30T02:35:36Z</dcterms:created>
  <dcterms:modified xsi:type="dcterms:W3CDTF">2021-01-02T04:42:33Z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0x0101009EB3016932BD9C468C480AE910EC191F</vt:lpwstr>
  </property>
</Properties>
</file>